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B_89FA1BA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1"/>
  </p:notesMasterIdLst>
  <p:sldIdLst>
    <p:sldId id="256" r:id="rId2"/>
    <p:sldId id="265" r:id="rId3"/>
    <p:sldId id="274" r:id="rId4"/>
    <p:sldId id="276" r:id="rId5"/>
    <p:sldId id="277" r:id="rId6"/>
    <p:sldId id="260" r:id="rId7"/>
    <p:sldId id="257" r:id="rId8"/>
    <p:sldId id="258" r:id="rId9"/>
    <p:sldId id="259" r:id="rId10"/>
    <p:sldId id="261" r:id="rId11"/>
    <p:sldId id="262" r:id="rId12"/>
    <p:sldId id="263" r:id="rId13"/>
    <p:sldId id="264" r:id="rId14"/>
    <p:sldId id="271" r:id="rId15"/>
    <p:sldId id="266" r:id="rId16"/>
    <p:sldId id="269" r:id="rId17"/>
    <p:sldId id="267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482586-BAAC-572A-A58E-385B0048E917}" name="Tony Tao" initials="TT" userId="S::mxltao@ucdavis.edu::0fa6232b-86bb-4197-acae-ee2889051794" providerId="AD"/>
  <p188:author id="{DC3713CB-9101-B599-70A4-81CB4E7C7CBA}" name="Kellie Liu" initials="KL" userId="S::ykeliu@ucdavis.edu::063d5579-7351-436a-a640-06415883b9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37536B-84D3-449A-B100-F9A63B6BF49A}" v="2128" dt="2023-03-16T17:50:14.866"/>
    <p1510:client id="{EFE3592B-9646-D847-88C1-BCB5C3675698}" v="403" dt="2023-03-16T14:51:36.347"/>
    <p1510:client id="{F19D4270-98E0-184F-BE58-AAC1B0BBC7F7}" v="81" dt="2023-03-16T16:54:37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5"/>
  </p:normalViewPr>
  <p:slideViewPr>
    <p:cSldViewPr snapToGrid="0">
      <p:cViewPr varScale="1">
        <p:scale>
          <a:sx n="117" d="100"/>
          <a:sy n="117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B_89FA1B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B37D05-2981-5044-8C67-13D13D7B4A38}" authorId="{EB482586-BAAC-572A-A58E-385B0048E917}" created="2023-03-16T03:35:12.720">
    <pc:sldMkLst xmlns:pc="http://schemas.microsoft.com/office/powerpoint/2013/main/command">
      <pc:docMk/>
      <pc:sldMk cId="2314869672" sldId="267"/>
    </pc:sldMkLst>
    <p188:replyLst>
      <p188:reply id="{4ABBCB5B-15A4-B646-AE9C-1D03CE73DEA0}" authorId="{EB482586-BAAC-572A-A58E-385B0048E917}" created="2023-03-16T03:35:28.054">
        <p188:txBody>
          <a:bodyPr/>
          <a:lstStyle/>
          <a:p>
            <a:r>
              <a:rPr lang="en-US"/>
              <a:t>咱最好be consistent</a:t>
            </a:r>
          </a:p>
        </p188:txBody>
      </p188:reply>
      <p188:reply id="{9489FD6F-289D-4A12-A8B8-DDDD2BCEB029}" authorId="{DC3713CB-9101-B599-70A4-81CB4E7C7CBA}" created="2023-03-16T03:37:49.108">
        <p188:txBody>
          <a:bodyPr/>
          <a:lstStyle/>
          <a:p>
            <a:r>
              <a:rPr lang="en-US"/>
              <a:t>我是linedraw沒錯</a:t>
            </a:r>
          </a:p>
        </p188:txBody>
      </p188:reply>
      <p188:reply id="{CBCD7271-2B74-4CDC-936E-6C3169B8469C}" authorId="{DC3713CB-9101-B599-70A4-81CB4E7C7CBA}" created="2023-03-16T03:38:04.250">
        <p188:txBody>
          <a:bodyPr/>
          <a:lstStyle/>
          <a:p>
            <a:r>
              <a:rPr lang="en-US"/>
              <a:t>不知道為啥和你不一樣
</a:t>
            </a:r>
          </a:p>
        </p188:txBody>
      </p188:reply>
      <p188:reply id="{AEA0B8A0-7D63-4469-852F-24CBBC504818}" authorId="{DC3713CB-9101-B599-70A4-81CB4E7C7CBA}" created="2023-03-16T03:40:16.002">
        <p188:txBody>
          <a:bodyPr/>
          <a:lstStyle/>
          <a:p>
            <a:r>
              <a:rPr lang="en-US"/>
              <a:t>我剛剛試著跑你的code，發現可能是window和mac的linedraw有差距</a:t>
            </a:r>
          </a:p>
        </p188:txBody>
      </p188:reply>
      <p188:reply id="{709E8D10-C10C-E44E-AB1D-94BD9A58246E}" authorId="{EB482586-BAAC-572A-A58E-385B0048E917}" created="2023-03-16T03:43:07.803">
        <p188:txBody>
          <a:bodyPr/>
          <a:lstStyle/>
          <a:p>
            <a:r>
              <a:rPr lang="en-US"/>
              <a:t>Woc那没事了</a:t>
            </a:r>
          </a:p>
        </p188:txBody>
      </p188:reply>
      <p188:reply id="{BDB0EECE-E14D-A845-99AF-B93DE6049152}" authorId="{EB482586-BAAC-572A-A58E-385B0048E917}" created="2023-03-16T03:43:39.732">
        <p188:txBody>
          <a:bodyPr/>
          <a:lstStyle/>
          <a:p>
            <a:r>
              <a:rPr lang="en-US"/>
              <a:t>Ok 主要是让ledford感觉咱be consistent就行
</a:t>
            </a:r>
          </a:p>
        </p188:txBody>
      </p188:reply>
    </p188:replyLst>
    <p188:txBody>
      <a:bodyPr/>
      <a:lstStyle/>
      <a:p>
        <a:r>
          <a:rPr lang="en-US"/>
          <a:t>你要是能给他改成theme linedraw , 然后alpha 0.6 最好了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BE128-FE3F-4F9D-BA18-F22520563D50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CBDD1-0FE4-4481-9448-9D306BAF6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5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md.com/lung/coronavirus-high-blood-pressur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ebmd.com/cholesterol-management/guide/understanding-number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There are different ways to monitor blood sugar level and check whether one’s diabetic or not, our graph is according to fasting blood sugar test.</a:t>
            </a:r>
          </a:p>
          <a:p>
            <a:pPr algn="l"/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Fasting Blood Sugar Test </a:t>
            </a:r>
            <a:r>
              <a:rPr lang="en-US" b="0" i="0">
                <a:solidFill>
                  <a:srgbClr val="040C28"/>
                </a:solidFill>
                <a:effectLst/>
                <a:latin typeface="Google Sans"/>
              </a:rPr>
              <a:t>measures of blood sugar after an overnight fast (not eating)</a:t>
            </a: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. </a:t>
            </a:r>
          </a:p>
          <a:p>
            <a:pPr algn="l"/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For non-diabetic people, their mean glucose level mainly fall under 100, while for diabetic people, they have a mean glucose level over 150.</a:t>
            </a:r>
          </a:p>
          <a:p>
            <a:pPr algn="l"/>
            <a:endParaRPr lang="en-US" b="0" i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Impaired: Impaired glucose tolerance</a:t>
            </a: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Mg/dl: Milligrams per </a:t>
            </a:r>
            <a:r>
              <a:rPr lang="en-US" b="0" i="0" err="1">
                <a:solidFill>
                  <a:srgbClr val="374151"/>
                </a:solidFill>
                <a:effectLst/>
                <a:latin typeface="Söhne"/>
              </a:rPr>
              <a:t>decilitre</a:t>
            </a:r>
            <a:endParaRPr lang="en-US"/>
          </a:p>
          <a:p>
            <a:pPr algn="l"/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Under normal circumstances, when the glucose levels in your bloodstream rise, such as after a meal, your pancreas secretes insulin which prompts your body to absorb the excess glucose until the levels return to normal. </a:t>
            </a:r>
            <a:r>
              <a:rPr lang="en-US" b="0" i="0">
                <a:solidFill>
                  <a:srgbClr val="343541"/>
                </a:solidFill>
                <a:effectLst/>
                <a:latin typeface="Söhne"/>
              </a:rPr>
              <a:t>But if you have diabetes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, like type 1 diabetes, the pancreas either doesn't produce insulin, or like type 2 diabetes, the body fails to respond to insulin effectively. </a:t>
            </a:r>
            <a:r>
              <a:rPr lang="en-US" b="0" i="0">
                <a:solidFill>
                  <a:srgbClr val="444444"/>
                </a:solidFill>
                <a:effectLst/>
                <a:latin typeface="Source Sans Pro" panose="020B0503030403020204" pitchFamily="34" charset="0"/>
              </a:rPr>
              <a:t>Then that can leave your blood sugar too high for too long. Over time, this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can cause damage to blood vessels and nerves, and may lead to the development of heart disease and other complications over time.</a:t>
            </a: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BDD1-0FE4-4481-9448-9D306BAF62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1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4 categories: age&lt;=19~"teenager",         for age between 20 &amp; 40~"adult",         for age between &gt;=40 &amp;&lt;60~"mid aged",        for age between &gt;=60 &amp; &lt;80~"senior",         age&gt;=80~"super senior"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Older adults are at high risk for the development of diabetes, and multiple medical conditions, including </a:t>
            </a:r>
            <a:r>
              <a:rPr lang="en-US" b="0" i="0" u="none" strike="noStrike">
                <a:solidFill>
                  <a:schemeClr val="tx1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 blood pressure</a:t>
            </a:r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 and </a:t>
            </a:r>
            <a:r>
              <a:rPr lang="en-US" b="0" i="0" u="none" strike="noStrike">
                <a:solidFill>
                  <a:schemeClr val="tx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 cholestero</a:t>
            </a:r>
            <a:r>
              <a:rPr lang="en-US" b="0" i="0" u="none" strike="noStrike">
                <a:solidFill>
                  <a:schemeClr val="tx1"/>
                </a:solidFill>
                <a:effectLst/>
                <a:latin typeface="+mn-lt"/>
              </a:rPr>
              <a:t>l,</a:t>
            </a:r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 occur at this age, too. That can make it even harder for people to keep their diabetes under control.</a:t>
            </a:r>
          </a:p>
          <a:p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Diabetes can be worsen due to the combination of increasing insulin resistance and impaired pancreatic function with aging, these impairments can highly ruin the process of glucose absorption.</a:t>
            </a:r>
          </a:p>
          <a:p>
            <a:endParaRPr lang="en-US" b="0" i="0" u="none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BDD1-0FE4-4481-9448-9D306BAF62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5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can indicate that diabetes leads to reducing the levels of HDL (beneficial, </a:t>
            </a:r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high-density lipoprotein</a:t>
            </a:r>
            <a:r>
              <a:rPr lang="en-US"/>
              <a:t>) cholesterol while increasing the levels of triglycerides and LDL (harmful, </a:t>
            </a:r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low-density lipoprotein</a:t>
            </a:r>
            <a:r>
              <a:rPr lang="en-US"/>
              <a:t>) cholesterol.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Eventually increase the risk for heart disease and stroke.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chol_ratio</a:t>
            </a:r>
            <a:r>
              <a:rPr lang="en-US"/>
              <a:t>&lt;=3.5~"Optimal",         </a:t>
            </a:r>
            <a:r>
              <a:rPr lang="en-US" err="1"/>
              <a:t>chol_ratio</a:t>
            </a:r>
            <a:r>
              <a:rPr lang="en-US"/>
              <a:t>&gt;=3.5 &amp; </a:t>
            </a:r>
            <a:r>
              <a:rPr lang="en-US" err="1"/>
              <a:t>chol_ratio</a:t>
            </a:r>
            <a:r>
              <a:rPr lang="en-US"/>
              <a:t>&lt;5~"Borderline High",	</a:t>
            </a:r>
            <a:r>
              <a:rPr lang="en-US" err="1"/>
              <a:t>chol_ratio</a:t>
            </a:r>
            <a:r>
              <a:rPr lang="en-US"/>
              <a:t>&gt;=5~"High"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BDD1-0FE4-4481-9448-9D306BAF62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3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422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6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6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7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00850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08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1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5932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5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159E39-49A9-D145-8538-05831E88B64B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765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B_89FA1BA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5193-CBFD-383F-18ED-6B9D0FEA9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Diabetes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64520-4CD5-C248-C6AF-D40F03A9A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Kellie Liu, Tony Tao, Elan Guo</a:t>
            </a:r>
          </a:p>
        </p:txBody>
      </p:sp>
    </p:spTree>
    <p:extLst>
      <p:ext uri="{BB962C8B-B14F-4D97-AF65-F5344CB8AC3E}">
        <p14:creationId xmlns:p14="http://schemas.microsoft.com/office/powerpoint/2010/main" val="116060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05F5E18-4979-52C0-DE80-78471EEBB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23" y="920319"/>
            <a:ext cx="8312754" cy="593768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603135-B31B-13EB-F2C8-177ADE736DD1}"/>
              </a:ext>
            </a:extLst>
          </p:cNvPr>
          <p:cNvSpPr txBox="1">
            <a:spLocks/>
          </p:cNvSpPr>
          <p:nvPr/>
        </p:nvSpPr>
        <p:spPr>
          <a:xfrm>
            <a:off x="1939623" y="174253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085E-DE00-9BD2-CB46-C0780DF35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39" y="644116"/>
            <a:ext cx="10178322" cy="1492132"/>
          </a:xfrm>
        </p:spPr>
        <p:txBody>
          <a:bodyPr/>
          <a:lstStyle/>
          <a:p>
            <a:r>
              <a:rPr lang="en-US"/>
              <a:t>High Blood Pressure vs. Diabetes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426B730-71D3-D953-E25E-D47FFE765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914" y="1938525"/>
            <a:ext cx="5378235" cy="3841597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A96F8BA-F1F4-F549-FCCF-E44243DA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79" y="1938525"/>
            <a:ext cx="5378235" cy="384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1791660-0F2C-B50B-5AA5-FE1FB4EC7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2075" y="1926770"/>
            <a:ext cx="5343673" cy="3816909"/>
          </a:xfrm>
        </p:spPr>
      </p:pic>
      <p:pic>
        <p:nvPicPr>
          <p:cNvPr id="7" name="Picture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6157F3BD-9CFE-8346-B80B-60123CB9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02" y="1926770"/>
            <a:ext cx="5343673" cy="3816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4B1CD3-D04D-0680-902B-3BBDC139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17" y="670620"/>
            <a:ext cx="6633365" cy="1492132"/>
          </a:xfrm>
        </p:spPr>
        <p:txBody>
          <a:bodyPr/>
          <a:lstStyle/>
          <a:p>
            <a:r>
              <a:rPr lang="en-US"/>
              <a:t>Smoking vs. Diabetes</a:t>
            </a:r>
          </a:p>
        </p:txBody>
      </p:sp>
    </p:spTree>
    <p:extLst>
      <p:ext uri="{BB962C8B-B14F-4D97-AF65-F5344CB8AC3E}">
        <p14:creationId xmlns:p14="http://schemas.microsoft.com/office/powerpoint/2010/main" val="137133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F52E-8FE1-1750-4F39-9DA9E64D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418" y="528159"/>
            <a:ext cx="5089161" cy="1492132"/>
          </a:xfrm>
        </p:spPr>
        <p:txBody>
          <a:bodyPr/>
          <a:lstStyle/>
          <a:p>
            <a:r>
              <a:rPr lang="en-US"/>
              <a:t>BMI VS. DIABETES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873D2C45-3431-56E8-25CF-63A4645C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686" y="1892956"/>
            <a:ext cx="5344885" cy="3817774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2F8DAD8-3BF8-E3BD-8DEE-11AE427A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1892956"/>
            <a:ext cx="5344885" cy="38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C6F20A-75C8-CA53-4467-EBD70802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455" y="156755"/>
            <a:ext cx="4288971" cy="3178628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/>
              <a:t>Mean</a:t>
            </a:r>
            <a:br>
              <a:rPr lang="en-US" altLang="zh-TW" sz="4000"/>
            </a:br>
            <a:r>
              <a:rPr lang="en-US" altLang="zh-TW" sz="4000"/>
              <a:t>Glucose Level </a:t>
            </a:r>
            <a:br>
              <a:rPr lang="en-US" altLang="zh-TW" sz="4000"/>
            </a:br>
            <a:r>
              <a:rPr lang="en-US" altLang="zh-TW" sz="4000"/>
              <a:t>vs. </a:t>
            </a:r>
            <a:br>
              <a:rPr lang="en-US" altLang="zh-TW" sz="4000"/>
            </a:br>
            <a:r>
              <a:rPr lang="en-US" altLang="zh-TW" sz="4000"/>
              <a:t>Diabetes</a:t>
            </a: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522E-325A-A2C8-526C-A0783D35D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6243" y="3653246"/>
            <a:ext cx="3092117" cy="248629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Typically, fasting blood sugar test is below 100 mg/dl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Impaired: 100~125 mg/dl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Diabetic: &gt;126 mg/dl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5D1BE-5436-3F2A-3670-492B2A91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0" y="1134793"/>
            <a:ext cx="6418660" cy="45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E43F-B750-B954-6B49-C333FA3B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Age Range vs. Diabetes</a:t>
            </a:r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F704C210-4594-820B-6FB4-FDB61B2AC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705" y="1874517"/>
            <a:ext cx="5442411" cy="3887437"/>
          </a:xfr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2A392C0-0F5E-F434-8241-CDCE29DEB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39" y="1874516"/>
            <a:ext cx="5442411" cy="3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B2F-E608-8AC5-4988-A81A97A2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754" y="108858"/>
            <a:ext cx="5258374" cy="2623458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Cholesterol Level </a:t>
            </a:r>
            <a:br>
              <a:rPr lang="en-US" sz="4000"/>
            </a:br>
            <a:r>
              <a:rPr lang="en-US" sz="4000"/>
              <a:t>vs. </a:t>
            </a:r>
            <a:br>
              <a:rPr lang="en-US" sz="4000"/>
            </a:br>
            <a:r>
              <a:rPr lang="en-US" sz="4000"/>
              <a:t>diabetes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A71716-55EE-3991-73EE-162F4FE34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3" y="2982686"/>
            <a:ext cx="3092117" cy="2922813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000"/>
              <a:t>Indicators of Diabetes: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Decrease in the levels of HDL (good) cholesterol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Increase in the levels of triglycerides and LDL (bad) cholesterol</a:t>
            </a:r>
          </a:p>
        </p:txBody>
      </p:sp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729EA4C4-A6C2-DB8E-41F1-1B898AF2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1" y="1142681"/>
            <a:ext cx="6401693" cy="45726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1BCF2-7E6F-0139-D7A5-FB942EE2BF6E}"/>
              </a:ext>
            </a:extLst>
          </p:cNvPr>
          <p:cNvSpPr txBox="1"/>
          <p:nvPr/>
        </p:nvSpPr>
        <p:spPr>
          <a:xfrm>
            <a:off x="653271" y="6087979"/>
            <a:ext cx="626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Cholesterol Ratio = Total Cholesterol / HDL (Good) Cholesterol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EF45-C43E-84A1-C3AD-D90B83C1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Cholesterol Level vs. diabetes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50FE18A-92DA-ECD0-2F79-9602CF04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05" y="1874517"/>
            <a:ext cx="5348305" cy="3820218"/>
          </a:xfrm>
          <a:prstGeom prst="rect">
            <a:avLst/>
          </a:prstGeom>
        </p:spPr>
      </p:pic>
      <p:pic>
        <p:nvPicPr>
          <p:cNvPr id="14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95B278B5-4D55-02FB-698A-7D93DC59A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8810" y="1874517"/>
            <a:ext cx="5348306" cy="3820219"/>
          </a:xfrm>
        </p:spPr>
      </p:pic>
    </p:spTree>
    <p:extLst>
      <p:ext uri="{BB962C8B-B14F-4D97-AF65-F5344CB8AC3E}">
        <p14:creationId xmlns:p14="http://schemas.microsoft.com/office/powerpoint/2010/main" val="23148696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34B5-21CA-7C9F-71A6-0F75AB11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66" y="295090"/>
            <a:ext cx="3440460" cy="1972664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Gender Vs. Diabetes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36179-189D-1740-946A-62ADCF3B2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3" y="3855904"/>
            <a:ext cx="3353374" cy="2577552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Overall, no sex bias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3D16D03-A7C7-4423-1BAA-27E579C5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" y="1281422"/>
            <a:ext cx="640169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4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ABAB-C765-4769-F69F-146689AA7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F2E-63F0-C4B3-811B-637B392C4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2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7175-6A90-5189-AD55-0BF5D906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86342"/>
            <a:ext cx="10178322" cy="1492132"/>
          </a:xfrm>
        </p:spPr>
        <p:txBody>
          <a:bodyPr>
            <a:normAutofit/>
          </a:bodyPr>
          <a:lstStyle/>
          <a:p>
            <a:r>
              <a:rPr lang="en-US" sz="720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D28F-C4BD-2C5E-D5E7-B3278C01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32001"/>
            <a:ext cx="10178322" cy="3593591"/>
          </a:xfrm>
        </p:spPr>
        <p:txBody>
          <a:bodyPr>
            <a:normAutofit/>
          </a:bodyPr>
          <a:lstStyle/>
          <a:p>
            <a:r>
              <a:rPr lang="en-US" sz="3200"/>
              <a:t>Intro to Diabetes</a:t>
            </a:r>
          </a:p>
          <a:p>
            <a:r>
              <a:rPr lang="en-US" sz="3200"/>
              <a:t>Prevalence of Diabetes </a:t>
            </a:r>
          </a:p>
          <a:p>
            <a:r>
              <a:rPr lang="en-US" sz="3200"/>
              <a:t>Diabetes Indicators</a:t>
            </a:r>
          </a:p>
          <a:p>
            <a:r>
              <a:rPr lang="en-US" sz="320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6365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A294-D8A1-E24E-FAB3-E5A886B4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Intro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5AEF9F-6177-724B-F39D-5AADFE576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145" y="1302152"/>
            <a:ext cx="8409388" cy="5054236"/>
          </a:xfrm>
        </p:spPr>
      </p:pic>
    </p:spTree>
    <p:extLst>
      <p:ext uri="{BB962C8B-B14F-4D97-AF65-F5344CB8AC3E}">
        <p14:creationId xmlns:p14="http://schemas.microsoft.com/office/powerpoint/2010/main" val="312680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09A8-7EB7-A7F1-0499-E1E9E70B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7210"/>
          </a:xfrm>
        </p:spPr>
        <p:txBody>
          <a:bodyPr>
            <a:normAutofit/>
          </a:bodyPr>
          <a:lstStyle/>
          <a:p>
            <a:r>
              <a:rPr lang="en-US" sz="4400"/>
              <a:t>Type 1 &amp; Type 2 diabetes</a:t>
            </a:r>
          </a:p>
        </p:txBody>
      </p:sp>
      <p:pic>
        <p:nvPicPr>
          <p:cNvPr id="6" name="Content Placeholder 5" descr="A picture containing items, toy&#10;&#10;Description automatically generated">
            <a:extLst>
              <a:ext uri="{FF2B5EF4-FFF2-40B4-BE49-F238E27FC236}">
                <a16:creationId xmlns:a16="http://schemas.microsoft.com/office/drawing/2014/main" id="{8A71FE36-3DA5-591A-6C2C-C81E83121F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4748" y="1099595"/>
            <a:ext cx="5297661" cy="3527302"/>
          </a:xfrm>
        </p:spPr>
      </p:pic>
      <p:pic>
        <p:nvPicPr>
          <p:cNvPr id="11" name="Content Placeholder 10" descr="A picture containing indoor, plastic&#10;&#10;Description automatically generated">
            <a:extLst>
              <a:ext uri="{FF2B5EF4-FFF2-40B4-BE49-F238E27FC236}">
                <a16:creationId xmlns:a16="http://schemas.microsoft.com/office/drawing/2014/main" id="{01AED3D3-C12A-224F-4918-56F658A89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2409" y="3298785"/>
            <a:ext cx="5558491" cy="3130131"/>
          </a:xfrm>
        </p:spPr>
      </p:pic>
    </p:spTree>
    <p:extLst>
      <p:ext uri="{BB962C8B-B14F-4D97-AF65-F5344CB8AC3E}">
        <p14:creationId xmlns:p14="http://schemas.microsoft.com/office/powerpoint/2010/main" val="134389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09A8-7EB7-A7F1-0499-E1E9E70B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7210"/>
          </a:xfrm>
        </p:spPr>
        <p:txBody>
          <a:bodyPr>
            <a:normAutofit/>
          </a:bodyPr>
          <a:lstStyle/>
          <a:p>
            <a:r>
              <a:rPr lang="en-US" sz="4400"/>
              <a:t>Effects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C59FEB-833B-3F2E-983D-E04DDC4C0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1256" y="1099595"/>
            <a:ext cx="6092638" cy="5642658"/>
          </a:xfrm>
        </p:spPr>
      </p:pic>
    </p:spTree>
    <p:extLst>
      <p:ext uri="{BB962C8B-B14F-4D97-AF65-F5344CB8AC3E}">
        <p14:creationId xmlns:p14="http://schemas.microsoft.com/office/powerpoint/2010/main" val="123970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5C7F-2F7A-F076-58E0-9FC9C9C7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168" y="249863"/>
            <a:ext cx="8653957" cy="1492132"/>
          </a:xfrm>
        </p:spPr>
        <p:txBody>
          <a:bodyPr/>
          <a:lstStyle/>
          <a:p>
            <a:r>
              <a:rPr lang="en-US"/>
              <a:t>US Diabetes by County, 2004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CFE2120-3B1F-4808-3586-EAF6F2406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811" y="995929"/>
            <a:ext cx="8142378" cy="5815984"/>
          </a:xfrm>
        </p:spPr>
      </p:pic>
    </p:spTree>
    <p:extLst>
      <p:ext uri="{BB962C8B-B14F-4D97-AF65-F5344CB8AC3E}">
        <p14:creationId xmlns:p14="http://schemas.microsoft.com/office/powerpoint/2010/main" val="347951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25993A-80D8-788E-7B2C-017D1D572261}"/>
              </a:ext>
            </a:extLst>
          </p:cNvPr>
          <p:cNvSpPr txBox="1">
            <a:spLocks/>
          </p:cNvSpPr>
          <p:nvPr/>
        </p:nvSpPr>
        <p:spPr>
          <a:xfrm>
            <a:off x="1878168" y="231048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08</a:t>
            </a:r>
            <a:endParaRPr lang="en-US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934857FB-226C-7EDE-A940-FC6F76E2C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68" y="977114"/>
            <a:ext cx="8233241" cy="5880886"/>
          </a:xfrm>
        </p:spPr>
      </p:pic>
    </p:spTree>
    <p:extLst>
      <p:ext uri="{BB962C8B-B14F-4D97-AF65-F5344CB8AC3E}">
        <p14:creationId xmlns:p14="http://schemas.microsoft.com/office/powerpoint/2010/main" val="185817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1B5897-57E0-9247-991C-4EA8D69EC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379" y="977114"/>
            <a:ext cx="8233241" cy="58808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ED192F-A0F6-D99F-4088-56405FD6A148}"/>
              </a:ext>
            </a:extLst>
          </p:cNvPr>
          <p:cNvSpPr txBox="1">
            <a:spLocks/>
          </p:cNvSpPr>
          <p:nvPr/>
        </p:nvSpPr>
        <p:spPr>
          <a:xfrm>
            <a:off x="1979379" y="231048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6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799D0DA-1CE5-F401-9B5E-46308061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379" y="977114"/>
            <a:ext cx="8233241" cy="58808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0BB4D5-A71A-D712-8797-422FAF99FA13}"/>
              </a:ext>
            </a:extLst>
          </p:cNvPr>
          <p:cNvSpPr txBox="1">
            <a:spLocks/>
          </p:cNvSpPr>
          <p:nvPr/>
        </p:nvSpPr>
        <p:spPr>
          <a:xfrm>
            <a:off x="1979379" y="231048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6711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{1C737F82-C8A0-E146-AAD4-C7B241036B1D}tf10001071</Template>
  <TotalTime>0</TotalTime>
  <Words>569</Words>
  <Application>Microsoft Macintosh PowerPoint</Application>
  <PresentationFormat>Widescreen</PresentationFormat>
  <Paragraphs>51</Paragraphs>
  <Slides>19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Google Sans</vt:lpstr>
      <vt:lpstr>Söhne</vt:lpstr>
      <vt:lpstr>Arial</vt:lpstr>
      <vt:lpstr>Calibri</vt:lpstr>
      <vt:lpstr>Gill Sans MT</vt:lpstr>
      <vt:lpstr>Impact</vt:lpstr>
      <vt:lpstr>Roboto</vt:lpstr>
      <vt:lpstr>Source Sans Pro</vt:lpstr>
      <vt:lpstr>Badge</vt:lpstr>
      <vt:lpstr>Diabetes</vt:lpstr>
      <vt:lpstr>Contents</vt:lpstr>
      <vt:lpstr>Intro</vt:lpstr>
      <vt:lpstr>Type 1 &amp; Type 2 diabetes</vt:lpstr>
      <vt:lpstr>Effects</vt:lpstr>
      <vt:lpstr>US Diabetes by County, 2004</vt:lpstr>
      <vt:lpstr>PowerPoint Presentation</vt:lpstr>
      <vt:lpstr>PowerPoint Presentation</vt:lpstr>
      <vt:lpstr>PowerPoint Presentation</vt:lpstr>
      <vt:lpstr>PowerPoint Presentation</vt:lpstr>
      <vt:lpstr>High Blood Pressure vs. Diabetes</vt:lpstr>
      <vt:lpstr>Smoking vs. Diabetes</vt:lpstr>
      <vt:lpstr>BMI VS. DIABETES</vt:lpstr>
      <vt:lpstr>Mean Glucose Level  vs.  Diabetes</vt:lpstr>
      <vt:lpstr>Age Range vs. Diabetes</vt:lpstr>
      <vt:lpstr>Cholesterol Level  vs.  diabetes</vt:lpstr>
      <vt:lpstr>Cholesterol Level vs. diabetes</vt:lpstr>
      <vt:lpstr>Gender Vs. Diabetes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Tao</dc:creator>
  <cp:lastModifiedBy>Tony Tao</cp:lastModifiedBy>
  <cp:revision>2</cp:revision>
  <dcterms:created xsi:type="dcterms:W3CDTF">2023-03-07T21:32:07Z</dcterms:created>
  <dcterms:modified xsi:type="dcterms:W3CDTF">2023-03-16T18:58:31Z</dcterms:modified>
</cp:coreProperties>
</file>